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1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88888"/>
                </a:solidFill>
                <a:latin typeface="游ゴシック Medium"/>
                <a:ea typeface="游ゴシック Medium"/>
              </a:rPr>
              <a:t>大企業のユーザー部門に、中核業務変革の主導権を取り戻す。</a:t>
            </a:r>
          </a:p>
        </p:txBody>
      </p:sp>
      <p:pic>
        <p:nvPicPr>
          <p:cNvPr id="4" name="Picture 3" descr="Logotype_Invert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60320"/>
            <a:ext cx="2905273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3474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888888"/>
                </a:solidFill>
                <a:latin typeface="游ゴシック Medium"/>
                <a:ea typeface="游ゴシック Medium"/>
              </a:rPr>
              <a:t>採用資料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3093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555555"/>
                </a:solidFill>
                <a:latin typeface="游ゴシック Medium"/>
                <a:ea typeface="游ゴシック Medium"/>
              </a:rPr>
              <a:t>株式会社PortX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募集ポジション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現在募集している職種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783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6B6F73"/>
                </a:solidFill>
                <a:latin typeface="游ゴシック Medium"/>
                <a:ea typeface="游ゴシック Medium"/>
              </a:rPr>
              <a:t>Growth / Value Delivery / Formula Platform の3部門体制で運営しています。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377440"/>
            <a:ext cx="5212080" cy="3474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06040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Growth部門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AE（Account Executive）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475488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ユーザー部門と直接向き合い、まだ整理されていない課題や背景を引き出し、FDEやFormulaにつなげる役割。
役割：信頼関係の構築、課題の引き出し、提案の設計
重視：信頼構築力 &gt; 論理力 &gt; システム理解</a:t>
            </a:r>
          </a:p>
        </p:txBody>
      </p:sp>
      <p:sp>
        <p:nvSpPr>
          <p:cNvPr id="9" name="Rectangle 8"/>
          <p:cNvSpPr/>
          <p:nvPr/>
        </p:nvSpPr>
        <p:spPr>
          <a:xfrm>
            <a:off x="6035040" y="2377440"/>
            <a:ext cx="5212080" cy="3474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263640" y="2606040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Value Delivery / Formula Platform部門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63640" y="288036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FDE（Formula Developer Engineer）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63640" y="3474720"/>
            <a:ext cx="475488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顧客の業務課題を構造化し、Formulaを使って要件整理から設計・実装・運用接続まで一気通貫で担う役割。
役割：業務理解、要求構造化、Formula上での設計・実装
重視：業務構造抽出力 &gt; 実装力 &gt; 技術的好奇心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10 / 13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15" name="Picture 14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85800" y="640080"/>
            <a:ext cx="1645920" cy="438912"/>
          </a:xfrm>
          <a:prstGeom prst="rect">
            <a:avLst/>
          </a:prstGeom>
          <a:solidFill>
            <a:srgbClr val="1E21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667512"/>
            <a:ext cx="1645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 Medium"/>
                <a:ea typeface="游ゴシック Medium"/>
              </a:rPr>
              <a:t>会社概要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64592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2124"/>
                </a:solidFill>
                <a:latin typeface="游ゴシック Medium"/>
                <a:ea typeface="游ゴシック Medium"/>
              </a:rPr>
              <a:t>会社名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6080" y="164592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2124"/>
                </a:solidFill>
                <a:latin typeface="游ゴシック Medium"/>
                <a:ea typeface="游ゴシック Medium"/>
              </a:rPr>
              <a:t>株式会社PortX / PortX Inc.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2103120"/>
            <a:ext cx="9144000" cy="6350"/>
          </a:xfrm>
          <a:prstGeom prst="rect">
            <a:avLst/>
          </a:prstGeom>
          <a:solidFill>
            <a:srgbClr val="E8E8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304288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2124"/>
                </a:solidFill>
                <a:latin typeface="游ゴシック Medium"/>
                <a:ea typeface="游ゴシック Medium"/>
              </a:rPr>
              <a:t>代表者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6080" y="2304288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2124"/>
                </a:solidFill>
                <a:latin typeface="游ゴシック Medium"/>
                <a:ea typeface="游ゴシック Medium"/>
              </a:rPr>
              <a:t>石田 寛成</a:t>
            </a:r>
          </a:p>
        </p:txBody>
      </p:sp>
      <p:sp>
        <p:nvSpPr>
          <p:cNvPr id="9" name="Rectangle 8"/>
          <p:cNvSpPr/>
          <p:nvPr/>
        </p:nvSpPr>
        <p:spPr>
          <a:xfrm>
            <a:off x="1097280" y="2761488"/>
            <a:ext cx="9144000" cy="6350"/>
          </a:xfrm>
          <a:prstGeom prst="rect">
            <a:avLst/>
          </a:prstGeom>
          <a:solidFill>
            <a:srgbClr val="E8E8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962656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2124"/>
                </a:solidFill>
                <a:latin typeface="游ゴシック Medium"/>
                <a:ea typeface="游ゴシック Medium"/>
              </a:rPr>
              <a:t>資本金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2962656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2124"/>
                </a:solidFill>
                <a:latin typeface="游ゴシック Medium"/>
                <a:ea typeface="游ゴシック Medium"/>
              </a:rPr>
              <a:t>1億円（累計調達金額7.2億円）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97280" y="3419856"/>
            <a:ext cx="9144000" cy="6350"/>
          </a:xfrm>
          <a:prstGeom prst="rect">
            <a:avLst/>
          </a:prstGeom>
          <a:solidFill>
            <a:srgbClr val="E8E8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621024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2124"/>
                </a:solidFill>
                <a:latin typeface="游ゴシック Medium"/>
                <a:ea typeface="游ゴシック Medium"/>
              </a:rPr>
              <a:t>設立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3621024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2124"/>
                </a:solidFill>
                <a:latin typeface="游ゴシック Medium"/>
                <a:ea typeface="游ゴシック Medium"/>
              </a:rPr>
              <a:t>2019年12月6日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97280" y="4078224"/>
            <a:ext cx="9144000" cy="6350"/>
          </a:xfrm>
          <a:prstGeom prst="rect">
            <a:avLst/>
          </a:prstGeom>
          <a:solidFill>
            <a:srgbClr val="E8E8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427939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2124"/>
                </a:solidFill>
                <a:latin typeface="游ゴシック Medium"/>
                <a:ea typeface="游ゴシック Medium"/>
              </a:rPr>
              <a:t>本社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4279392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2124"/>
                </a:solidFill>
                <a:latin typeface="游ゴシック Medium"/>
                <a:ea typeface="游ゴシック Medium"/>
              </a:rPr>
              <a:t>東京都新宿区新宿2-5-12 FORECAST新宿AVENUE 6F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97280" y="4736592"/>
            <a:ext cx="9144000" cy="6350"/>
          </a:xfrm>
          <a:prstGeom prst="rect">
            <a:avLst/>
          </a:prstGeom>
          <a:solidFill>
            <a:srgbClr val="E8E8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93776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2124"/>
                </a:solidFill>
                <a:latin typeface="游ゴシック Medium"/>
                <a:ea typeface="游ゴシック Medium"/>
              </a:rPr>
              <a:t>事業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26080" y="4937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2124"/>
                </a:solidFill>
                <a:latin typeface="游ゴシック Medium"/>
                <a:ea typeface="游ゴシック Medium"/>
              </a:rPr>
              <a:t>大手製造業向け DXサービスの提供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11 / 13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23" name="Picture 22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WORKING ENVIRONMENT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はたらく環境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011680"/>
            <a:ext cx="521208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94560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はたらき方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47548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</a:pPr>
            <a:r>
              <a:rPr sz="1300" b="0">
                <a:solidFill>
                  <a:srgbClr val="1E2124"/>
                </a:solidFill>
                <a:latin typeface="游ゴシック Medium"/>
                <a:ea typeface="游ゴシック Medium"/>
              </a:rPr>
              <a:t>・フレックス制度（コアタイム 10:00-15:00）
・完全週休2日制（土・日）
・祝日 / 年末年始・夏季休暇
・有給休暇
・慶弔休暇
・育休・産休 ほか
・出社・在宅併用可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5040" y="2011680"/>
            <a:ext cx="521208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63640" y="2194560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福利厚生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63640" y="2560320"/>
            <a:ext cx="47548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</a:pPr>
            <a:r>
              <a:rPr sz="1300" b="0">
                <a:solidFill>
                  <a:srgbClr val="1E2124"/>
                </a:solidFill>
                <a:latin typeface="游ゴシック Medium"/>
                <a:ea typeface="游ゴシック Medium"/>
              </a:rPr>
              <a:t>・各種保険完備
・交通費支給（上限3万円 / 出社が発生する場合）
・婦人科検診費用負担
・インフルエンザ予防接種
・書籍購入費補助（業務目的 制限無し・自己啓発 2万円/年）
・入社時特別休暇（3日）
・リモートオフィス制度（5,000円/月）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12 / 13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12" name="Picture 11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1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800"/>
              </a:lnSpc>
            </a:pPr>
            <a:r>
              <a:rPr sz="3000" b="1">
                <a:solidFill>
                  <a:srgbClr val="FFFFFF"/>
                </a:solidFill>
                <a:latin typeface="游ゴシック Medium"/>
                <a:ea typeface="游ゴシック Medium"/>
              </a:rPr>
              <a:t>エンタープライズITの構造を、
一緒に変えませんか。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600"/>
              </a:lnSpc>
            </a:pPr>
            <a:r>
              <a:rPr sz="1500" b="0">
                <a:solidFill>
                  <a:srgbClr val="888888"/>
                </a:solidFill>
                <a:latin typeface="游ゴシック Medium"/>
                <a:ea typeface="游ゴシック Medium"/>
              </a:rPr>
              <a:t>PortXは、価値を作る側が正しく勝てる世界を作るために、
同じ志を持つ仲間を探しています。</a:t>
            </a:r>
          </a:p>
        </p:txBody>
      </p:sp>
      <p:pic>
        <p:nvPicPr>
          <p:cNvPr id="5" name="Picture 4" descr="Logotype_Invert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0" y="5029200"/>
            <a:ext cx="1037598" cy="22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0" y="548640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游ゴシック Medium"/>
                <a:ea typeface="游ゴシック Medium"/>
              </a:rPr>
              <a:t>お気軽にご連絡ください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課題認識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800"/>
              </a:lnSpc>
            </a:pPr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エンタープライズITには、
構造的なねじれがある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920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6B6F73"/>
                </a:solidFill>
                <a:latin typeface="游ゴシック Medium"/>
                <a:ea typeface="游ゴシック Medium"/>
              </a:rPr>
              <a:t>本当に困っているのはユーザー部門。しかし、意思決定の構造がそれを許さない。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468880"/>
            <a:ext cx="347472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9748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問題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7180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意思決定の分離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566160"/>
            <a:ext cx="3017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本当に業務を使い、痛みを持つユーザー部門ではなく、システム部門・調達部門が予算と発注権を握っている。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468880"/>
            <a:ext cx="347472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269748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問題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97180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間接化による劣化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566160"/>
            <a:ext cx="3017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ユーザーの本当の痛みは、システム部門やSIを経由する過程で二次情報化される。要件は薄まり、本当に欲しいものから遠ざかる。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09560" y="2468880"/>
            <a:ext cx="347472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38160" y="269748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問題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297180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空白市場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38160" y="3566160"/>
            <a:ext cx="3017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市民開発では中核業務に届かない。SIは重く遅い。ユーザー部門が自ら中核業務のシステム化を主導する選択肢がなかった。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02 / 13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19" name="Picture 18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原体験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なぜ、PortXを作ったのか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011680"/>
            <a:ext cx="5303520" cy="4114800"/>
          </a:xfrm>
          <a:prstGeom prst="rect">
            <a:avLst/>
          </a:prstGeom>
          <a:solidFill>
            <a:srgbClr val="F8F8FA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94560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日本のSI産業の構造的な不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484632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300" b="0">
                <a:solidFill>
                  <a:srgbClr val="1E2124"/>
                </a:solidFill>
                <a:latin typeface="游ゴシック Medium"/>
                <a:ea typeface="游ゴシック Medium"/>
              </a:rPr>
              <a:t>日本のSI産業は、多重下請けのゼネコン構造になっている。
元請けが受注し、二次請け、三次請けへと流れる過程で、現場の要件は薄まり、管理コストは膨らみ、品質は劣化する。
そして、この構造の中で一番悪くないのに一番困っているのが、ユーザーである。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760" y="2011680"/>
            <a:ext cx="5303520" cy="4114800"/>
          </a:xfrm>
          <a:prstGeom prst="rect">
            <a:avLst/>
          </a:prstGeom>
          <a:solidFill>
            <a:srgbClr val="1E21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309360" y="2194560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66666"/>
                </a:solidFill>
                <a:latin typeface="Courier New"/>
                <a:ea typeface="Courier New"/>
              </a:rPr>
              <a:t>PortXが目指す世界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9360" y="2560320"/>
            <a:ext cx="484632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300" b="0">
                <a:solidFill>
                  <a:srgbClr val="999999"/>
                </a:solidFill>
                <a:latin typeface="游ゴシック Medium"/>
                <a:ea typeface="游ゴシック Medium"/>
              </a:rPr>
              <a:t>ユーザーに直接価値を届け、ユーザー自身が「これを変えたい」と主導してシステム化を進められる世界を作る。
多重下請けのゼネコン構造を経由せず、ユーザー主導でSIプロジェクトが成立する。
その基盤が、Formulaです。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03 / 13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12" name="Picture 11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3716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MISSION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600"/>
              </a:lnSpc>
            </a:pPr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大企業のユーザー部門に、
中核業務変革の主導権を取り戻し、
競争優位そのものを実装すること。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114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</a:pPr>
            <a:r>
              <a:rPr sz="1400" b="0">
                <a:solidFill>
                  <a:srgbClr val="6B6F73"/>
                </a:solidFill>
                <a:latin typeface="游ゴシック Medium"/>
                <a:ea typeface="游ゴシック Medium"/>
              </a:rPr>
              <a:t>PortXが変えたいのは、単なるシステムの中身ではなく、
誰が変革を主導するかという構造そのものです。
中核業務の痛み、必要な変化、誰が価値を出しているかを
最も理解しているのはユーザー部門。本来、そこが主導すべきである。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04 /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7" name="Picture 6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なぜ、今この市場が動くのか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783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6B6F73"/>
                </a:solidFill>
                <a:latin typeface="游ゴシック Medium"/>
                <a:ea typeface="游ゴシック Medium"/>
              </a:rPr>
              <a:t>エンタープライズSI市場は30年間、構造が変わらなかった。それが今、初めて変わる条件が揃った。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377440"/>
            <a:ext cx="347472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変わらなかった理由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知的作業コスト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3017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SIを成立させる知的作業のコストが高すぎた。だから大量の人手が必要で、間接構造が必然だった。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377440"/>
            <a:ext cx="347472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LLMが壊した壁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10分の1以下に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474720"/>
            <a:ext cx="3017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LLMはこの知的作業を大幅に低コスト化した。ただしLLM単体ではSIとして成立しない。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09560" y="2377440"/>
            <a:ext cx="3474720" cy="2743200"/>
          </a:xfrm>
          <a:prstGeom prst="rect">
            <a:avLst/>
          </a:prstGeom>
          <a:solidFill>
            <a:srgbClr val="1E2124"/>
          </a:solidFill>
          <a:ln w="9525">
            <a:solidFill>
              <a:srgbClr val="1E21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3816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888C90"/>
                </a:solidFill>
                <a:latin typeface="Courier New"/>
                <a:ea typeface="Courier New"/>
              </a:rPr>
              <a:t>Formulaが埋めた空白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FFFFFF"/>
                </a:solidFill>
                <a:latin typeface="游ゴシック Medium"/>
                <a:ea typeface="游ゴシック Medium"/>
              </a:rPr>
              <a:t>一貫した実務基盤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38160" y="3474720"/>
            <a:ext cx="3017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888C90"/>
                </a:solidFill>
                <a:latin typeface="游ゴシック Medium"/>
                <a:ea typeface="游ゴシック Medium"/>
              </a:rPr>
              <a:t>LLMの能力を要求整理から運用接続まで一貫した実務基盤に変換。ユーザー主導のSIが初めて成立可能に。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一文で言うと：LLMがSIの知的作業を低コスト化し、Formulaがそれを実務として束ねたことで、30年動かなかった市場構造が初めて動く。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05 / 13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20" name="Picture 19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3716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FORMULA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10058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200"/>
              </a:lnSpc>
            </a:pPr>
            <a:r>
              <a:rPr sz="2600" b="1">
                <a:solidFill>
                  <a:srgbClr val="1E2124"/>
                </a:solidFill>
                <a:latin typeface="游ゴシック Medium"/>
                <a:ea typeface="游ゴシック Medium"/>
              </a:rPr>
              <a:t>SaaSでは解けない中核業務の課題を、
フルスクラッチ並みの自由度で、
SaaSのような体験で実現する
AIネイティブなエンタープライズSI基盤。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3891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</a:pPr>
            <a:r>
              <a:rPr sz="1400" b="0">
                <a:solidFill>
                  <a:srgbClr val="6B6F73"/>
                </a:solidFill>
                <a:latin typeface="游ゴシック Medium"/>
                <a:ea typeface="游ゴシック Medium"/>
              </a:rPr>
              <a:t>Formulaの本質は「AIがコードを書くこと」ではなく、
「AIがエンタープライズSIに必要な知的作業と成果物を一貫して成立させること」にあります。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06 /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7" name="Picture 6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FORMULAの仕組み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Formulaは何をカバーしているのか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783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6B6F73"/>
                </a:solidFill>
                <a:latin typeface="游ゴシック Medium"/>
                <a:ea typeface="游ゴシック Medium"/>
              </a:rPr>
              <a:t>単なるAI開発ツールではなく、SIプロジェクトの全工程を一貫して支える基盤です。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377440"/>
            <a:ext cx="1719072" cy="20116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2468880"/>
            <a:ext cx="17190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B9B9B9"/>
                </a:solidFill>
                <a:latin typeface="Courier New"/>
                <a:ea typeface="Courier New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834640"/>
            <a:ext cx="1536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2124"/>
                </a:solidFill>
                <a:latin typeface="游ゴシック Medium"/>
                <a:ea typeface="游ゴシック Medium"/>
              </a:rPr>
              <a:t>要求整理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00400"/>
            <a:ext cx="153619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sz="900" b="0">
                <a:solidFill>
                  <a:srgbClr val="6B6F73"/>
                </a:solidFill>
                <a:latin typeface="游ゴシック Medium"/>
                <a:ea typeface="游ゴシック Medium"/>
              </a:rPr>
              <a:t>曖昧な会話やメモから要件を構造化</a:t>
            </a:r>
          </a:p>
        </p:txBody>
      </p:sp>
      <p:sp>
        <p:nvSpPr>
          <p:cNvPr id="9" name="Rectangle 8"/>
          <p:cNvSpPr/>
          <p:nvPr/>
        </p:nvSpPr>
        <p:spPr>
          <a:xfrm>
            <a:off x="2478024" y="2377440"/>
            <a:ext cx="1719072" cy="20116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478024" y="2468880"/>
            <a:ext cx="17190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B9B9B9"/>
                </a:solidFill>
                <a:latin typeface="Courier New"/>
                <a:ea typeface="Courier New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9464" y="2834640"/>
            <a:ext cx="1536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2124"/>
                </a:solidFill>
                <a:latin typeface="游ゴシック Medium"/>
                <a:ea typeface="游ゴシック Medium"/>
              </a:rPr>
              <a:t>設計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9464" y="3200400"/>
            <a:ext cx="153619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sz="900" b="0">
                <a:solidFill>
                  <a:srgbClr val="6B6F73"/>
                </a:solidFill>
                <a:latin typeface="游ゴシック Medium"/>
                <a:ea typeface="游ゴシック Medium"/>
              </a:rPr>
              <a:t>spec.mdを正本として設計と実装を一致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70248" y="2377440"/>
            <a:ext cx="1719072" cy="2011680"/>
          </a:xfrm>
          <a:prstGeom prst="rect">
            <a:avLst/>
          </a:prstGeom>
          <a:solidFill>
            <a:srgbClr val="1E2124"/>
          </a:solidFill>
          <a:ln w="9525">
            <a:solidFill>
              <a:srgbClr val="1E21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0248" y="2468880"/>
            <a:ext cx="17190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555555"/>
                </a:solidFill>
                <a:latin typeface="Courier New"/>
                <a:ea typeface="Courier New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61688" y="2834640"/>
            <a:ext cx="1536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游ゴシック Medium"/>
                <a:ea typeface="游ゴシック Medium"/>
              </a:rPr>
              <a:t>動くToBe生成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61688" y="3200400"/>
            <a:ext cx="153619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sz="900" b="0">
                <a:solidFill>
                  <a:srgbClr val="888C90"/>
                </a:solidFill>
                <a:latin typeface="游ゴシック Medium"/>
                <a:ea typeface="游ゴシック Medium"/>
              </a:rPr>
              <a:t>営業段階から動くモックを提示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62472" y="2377440"/>
            <a:ext cx="1719072" cy="20116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62472" y="2468880"/>
            <a:ext cx="17190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B9B9B9"/>
                </a:solidFill>
                <a:latin typeface="Courier New"/>
                <a:ea typeface="Courier New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53912" y="2834640"/>
            <a:ext cx="1536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2124"/>
                </a:solidFill>
                <a:latin typeface="游ゴシック Medium"/>
                <a:ea typeface="游ゴシック Medium"/>
              </a:rPr>
              <a:t>実装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53912" y="3200400"/>
            <a:ext cx="153619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sz="900" b="0">
                <a:solidFill>
                  <a:srgbClr val="6B6F73"/>
                </a:solidFill>
                <a:latin typeface="游ゴシック Medium"/>
                <a:ea typeface="游ゴシック Medium"/>
              </a:rPr>
              <a:t>AIが設計書からコード・APIを自動生成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854696" y="2377440"/>
            <a:ext cx="1719072" cy="20116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854696" y="2468880"/>
            <a:ext cx="17190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B9B9B9"/>
                </a:solidFill>
                <a:latin typeface="Courier New"/>
                <a:ea typeface="Courier New"/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46136" y="2834640"/>
            <a:ext cx="1536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2124"/>
                </a:solidFill>
                <a:latin typeface="游ゴシック Medium"/>
                <a:ea typeface="游ゴシック Medium"/>
              </a:rPr>
              <a:t>変更管理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46136" y="3200400"/>
            <a:ext cx="153619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sz="900" b="0">
                <a:solidFill>
                  <a:srgbClr val="6B6F73"/>
                </a:solidFill>
                <a:latin typeface="游ゴシック Medium"/>
                <a:ea typeface="游ゴシック Medium"/>
              </a:rPr>
              <a:t>変更影響を構造的に追跡・把握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646920" y="2377440"/>
            <a:ext cx="1719072" cy="20116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646920" y="2468880"/>
            <a:ext cx="17190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B9B9B9"/>
                </a:solidFill>
                <a:latin typeface="Courier New"/>
                <a:ea typeface="Courier New"/>
              </a:rPr>
              <a:t>06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38360" y="2834640"/>
            <a:ext cx="1536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2124"/>
                </a:solidFill>
                <a:latin typeface="游ゴシック Medium"/>
                <a:ea typeface="游ゴシック Medium"/>
              </a:rPr>
              <a:t>運用接続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38360" y="3200400"/>
            <a:ext cx="153619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sz="900" b="0">
                <a:solidFill>
                  <a:srgbClr val="6B6F73"/>
                </a:solidFill>
                <a:latin typeface="游ゴシック Medium"/>
                <a:ea typeface="游ゴシック Medium"/>
              </a:rPr>
              <a:t>保守・引き継ぎ・運用AI Agentへ発展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5800" y="4663440"/>
            <a:ext cx="10515600" cy="1097280"/>
          </a:xfrm>
          <a:prstGeom prst="rect">
            <a:avLst/>
          </a:prstGeom>
          <a:solidFill>
            <a:srgbClr val="F8F8FA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" y="4846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1E2124"/>
                </a:solidFill>
                <a:latin typeface="游ゴシック Medium"/>
                <a:ea typeface="游ゴシック Medium"/>
              </a:rPr>
              <a:t>spec.md = 人もAIも読める設計の唯一の正本。ここから画面、データ、API、設計書を自動派生させることで、「設計と実装がズレる」「どれが最新かわからない」「引き継ぎが伝言ゲームになる」という従来SIの構造問題を根本から解消。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07 / 13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33" name="Picture 32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どうやって勝つのか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783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6B6F73"/>
                </a:solidFill>
                <a:latin typeface="游ゴシック Medium"/>
                <a:ea typeface="游ゴシック Medium"/>
              </a:rPr>
              <a:t>broad vision × narrow entry。ビジョンは広く、市場への入り方は狭く深く。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377440"/>
            <a:ext cx="347472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市場への入り方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Narrow Wedge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301752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「全ての業務を変えます」ではなく、現場責任者が自分事化できる狭く深い業務痛から入る。
例：在庫の実態把握、納期回答のベテラン依存、受注・配車の電話と再入力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377440"/>
            <a:ext cx="3474720" cy="3200400"/>
          </a:xfrm>
          <a:prstGeom prst="rect">
            <a:avLst/>
          </a:prstGeom>
          <a:solidFill>
            <a:srgbClr val="1E2124"/>
          </a:solidFill>
          <a:ln w="9525">
            <a:solidFill>
              <a:srgbClr val="1E21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888C90"/>
                </a:solidFill>
                <a:latin typeface="Courier New"/>
                <a:ea typeface="Courier New"/>
              </a:rPr>
              <a:t>デリバリーの構造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FFFFFF"/>
                </a:solidFill>
                <a:latin typeface="游ゴシック Medium"/>
                <a:ea typeface="游ゴシック Medium"/>
              </a:rPr>
              <a:t>一気通貫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474720"/>
            <a:ext cx="301752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888C90"/>
                </a:solidFill>
                <a:latin typeface="游ゴシック Medium"/>
                <a:ea typeface="游ゴシック Medium"/>
              </a:rPr>
              <a:t>要求整理から設計・実装・運用まで分断しない。ユーザーと直接向き合い、Formulaで一貫して届ける。
多重下請けの間接コストがないため、高品質かつ高粗利のデリバリーが可能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09560" y="2377440"/>
            <a:ext cx="347472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3816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競争優位の源泉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複利化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38160" y="3474720"/>
            <a:ext cx="301752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案件のたびに、要求整理の型・業務パターン・見積・WBSが会社資産に戻る。次の案件を速く・深く・高利益率にする。
一件ごとに消費される会社ではなく、案件のたびに会社そのものが強くなる構造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08 / 13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19" name="Picture 18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求める人物像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2124"/>
                </a:solidFill>
                <a:latin typeface="游ゴシック Medium"/>
                <a:ea typeface="游ゴシック Medium"/>
              </a:rPr>
              <a:t>PortXが大切にしていること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783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6B6F73"/>
                </a:solidFill>
                <a:latin typeface="游ゴシック Medium"/>
                <a:ea typeface="游ゴシック Medium"/>
              </a:rPr>
              <a:t>全ポジション共通で、A00（会社の中核原則）への共感を重視しています。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377440"/>
            <a:ext cx="3474720" cy="2926080"/>
          </a:xfrm>
          <a:prstGeom prst="rect">
            <a:avLst/>
          </a:prstGeom>
          <a:solidFill>
            <a:srgbClr val="1E2124"/>
          </a:solidFill>
          <a:ln w="9525">
            <a:solidFill>
              <a:srgbClr val="1E21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888C90"/>
                </a:solidFill>
                <a:latin typeface="Courier New"/>
                <a:ea typeface="Courier New"/>
              </a:rPr>
              <a:t>最も重要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FFFFFF"/>
                </a:solidFill>
                <a:latin typeface="游ゴシック Medium"/>
                <a:ea typeface="游ゴシック Medium"/>
              </a:rPr>
              <a:t>構造を変えたいという意志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30175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888C90"/>
                </a:solidFill>
                <a:latin typeface="游ゴシック Medium"/>
                <a:ea typeface="游ゴシック Medium"/>
              </a:rPr>
              <a:t>「価値を作る側が勝てず、看板と発注権を持つ側が勝つ」——このエンタープライズITの構造に対する問題意識を共有できること。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377440"/>
            <a:ext cx="347472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AEに求めること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顧客との信頼構築力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474720"/>
            <a:ext cx="30175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論理力やシステム理解より、顧客に本音を話してもらえる関係を作れること。要件構造化はFDEとFormulaで補完できる。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09560" y="2377440"/>
            <a:ext cx="347472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38160" y="2606040"/>
            <a:ext cx="30175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B6F73"/>
                </a:solidFill>
                <a:latin typeface="Courier New"/>
                <a:ea typeface="Courier New"/>
              </a:rPr>
              <a:t>FDEに求めること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28803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sz="1500" b="1">
                <a:solidFill>
                  <a:srgbClr val="1E2124"/>
                </a:solidFill>
                <a:latin typeface="游ゴシック Medium"/>
                <a:ea typeface="游ゴシック Medium"/>
              </a:rPr>
              <a:t>業務構造を抽出する力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38160" y="3474720"/>
            <a:ext cx="30175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sz="1200" b="0">
                <a:solidFill>
                  <a:srgbClr val="6B6F73"/>
                </a:solidFill>
                <a:latin typeface="游ゴシック Medium"/>
                <a:ea typeface="游ゴシック Medium"/>
              </a:rPr>
              <a:t>顧客ヒアリングから業務の構造を見抜き、設計に落とせること。コードが書けるだけでなく、顧客の業務を理解できること。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3200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6F73"/>
                </a:solidFill>
                <a:latin typeface="Courier New"/>
                <a:ea typeface="Courier New"/>
              </a:rPr>
              <a:t>09 / 13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6355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B9B9B9"/>
                </a:solidFill>
                <a:latin typeface="Courier New"/>
                <a:ea typeface="Courier New"/>
              </a:rPr>
              <a:t>Confidential — PortX, Inc.</a:t>
            </a:r>
          </a:p>
        </p:txBody>
      </p:sp>
      <p:pic>
        <p:nvPicPr>
          <p:cNvPr id="19" name="Picture 18" descr="Logotype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309360"/>
            <a:ext cx="1037598" cy="228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